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71" autoAdjust="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418" y="395621"/>
            <a:ext cx="10049164" cy="2509213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en-US" sz="8800" b="1" dirty="0"/>
              <a:t>Gestion de projet informatique</a:t>
            </a:r>
            <a:endParaRPr lang="en-US" sz="8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6321" y="2904834"/>
            <a:ext cx="8689976" cy="2449944"/>
          </a:xfrm>
          <a:scene3d>
            <a:camera prst="isometricOffAxis2Right"/>
            <a:lightRig rig="threePt" dir="t"/>
          </a:scene3d>
        </p:spPr>
        <p:txBody>
          <a:bodyPr>
            <a:noAutofit/>
          </a:bodyPr>
          <a:lstStyle/>
          <a:p>
            <a:r>
              <a:rPr lang="fr-FR" sz="16600" b="1" dirty="0" smtClean="0"/>
              <a:t>Resumer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398004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039" y="466270"/>
            <a:ext cx="1441780" cy="1029781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Composantes d’un </a:t>
            </a:r>
            <a:r>
              <a:rPr lang="en-US" sz="1400" b="1" dirty="0" smtClean="0"/>
              <a:t>projet</a:t>
            </a:r>
          </a:p>
          <a:p>
            <a:endParaRPr lang="en-US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/>
              <a:t>Client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/>
              <a:t>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/>
              <a:t>L’effort</a:t>
            </a:r>
            <a:endParaRPr lang="fr-FR" sz="1200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12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1967073" y="539197"/>
            <a:ext cx="1652934" cy="74055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Composantes effort</a:t>
            </a:r>
          </a:p>
          <a:p>
            <a:endParaRPr lang="en-US" sz="12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/>
              <a:t>3 elements </a:t>
            </a:r>
            <a:r>
              <a:rPr lang="en-US" sz="1200" b="1" dirty="0"/>
              <a:t>clés</a:t>
            </a:r>
            <a:endParaRPr lang="en-US" sz="12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/>
              <a:t>5 activités</a:t>
            </a:r>
            <a:endParaRPr lang="fr-FR" sz="1200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1200" b="1" dirty="0" smtClean="0"/>
          </a:p>
        </p:txBody>
      </p:sp>
      <p:sp>
        <p:nvSpPr>
          <p:cNvPr id="6" name="Right Arrow 5"/>
          <p:cNvSpPr/>
          <p:nvPr/>
        </p:nvSpPr>
        <p:spPr>
          <a:xfrm rot="21418912">
            <a:off x="1004611" y="1114185"/>
            <a:ext cx="1040181" cy="16622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29964" y="1086916"/>
            <a:ext cx="2762381" cy="189370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/>
              <a:t>5 </a:t>
            </a:r>
            <a:r>
              <a:rPr lang="en-US" sz="1600" b="1" dirty="0"/>
              <a:t>activités</a:t>
            </a:r>
            <a:endParaRPr lang="fr-FR" sz="1600" b="1" dirty="0" smtClean="0"/>
          </a:p>
          <a:p>
            <a:endParaRPr lang="fr-FR" sz="14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/>
              <a:t>Préparez-vous à faire le </a:t>
            </a:r>
            <a:r>
              <a:rPr lang="fr-FR" sz="1400" b="1" dirty="0" smtClean="0"/>
              <a:t>travail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Coordonner </a:t>
            </a:r>
            <a:r>
              <a:rPr lang="en-US" sz="1400" b="1" dirty="0" smtClean="0"/>
              <a:t>l'activité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Soutenir </a:t>
            </a:r>
            <a:r>
              <a:rPr lang="en-US" sz="1400" b="1" dirty="0" smtClean="0"/>
              <a:t>l'équipe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Suivre les </a:t>
            </a:r>
            <a:r>
              <a:rPr lang="en-US" sz="1400" b="1" dirty="0" smtClean="0"/>
              <a:t>progress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Arrêtez le travail</a:t>
            </a:r>
            <a:endParaRPr lang="en-US" sz="1400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4479388" y="95193"/>
            <a:ext cx="1332656" cy="88800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3</a:t>
            </a:r>
            <a:r>
              <a:rPr lang="en-US" sz="1400" b="1" dirty="0" smtClean="0"/>
              <a:t> elements clés</a:t>
            </a:r>
          </a:p>
          <a:p>
            <a:endParaRPr lang="en-US" sz="12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/>
              <a:t>Tâche</a:t>
            </a:r>
            <a:endParaRPr lang="en-US" sz="12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/>
              <a:t>Equipe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/>
              <a:t>Méthode</a:t>
            </a:r>
            <a:endParaRPr lang="fr-FR" sz="1200" b="1" dirty="0" smtClean="0"/>
          </a:p>
        </p:txBody>
      </p:sp>
      <p:sp>
        <p:nvSpPr>
          <p:cNvPr id="9" name="Right Arrow 8"/>
          <p:cNvSpPr/>
          <p:nvPr/>
        </p:nvSpPr>
        <p:spPr>
          <a:xfrm rot="853998">
            <a:off x="3524797" y="703178"/>
            <a:ext cx="955837" cy="19549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082710">
            <a:off x="2665328" y="1649415"/>
            <a:ext cx="1921599" cy="260140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94537"/>
            <a:ext cx="5948219" cy="36634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5" y="3493196"/>
            <a:ext cx="6206836" cy="33862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767" y="0"/>
            <a:ext cx="5370233" cy="341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2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55455" y="290779"/>
            <a:ext cx="3138905" cy="190747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compétences</a:t>
            </a:r>
            <a:endParaRPr lang="en-US" sz="2000" b="1" dirty="0" smtClean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Pour la composante </a:t>
            </a:r>
            <a:r>
              <a:rPr lang="en-US" b="1" dirty="0" smtClean="0"/>
              <a:t>client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Pour la composante </a:t>
            </a:r>
            <a:r>
              <a:rPr lang="en-US" b="1" dirty="0" smtClean="0"/>
              <a:t>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Pour la composante effort</a:t>
            </a:r>
            <a:endParaRPr lang="en-US" b="1" dirty="0" smtClean="0"/>
          </a:p>
        </p:txBody>
      </p:sp>
      <p:sp>
        <p:nvSpPr>
          <p:cNvPr id="5" name="Right Arrow 4"/>
          <p:cNvSpPr/>
          <p:nvPr/>
        </p:nvSpPr>
        <p:spPr>
          <a:xfrm rot="8482918">
            <a:off x="2697067" y="1728919"/>
            <a:ext cx="1793457" cy="350503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3252781">
            <a:off x="6351451" y="1801330"/>
            <a:ext cx="1793457" cy="350503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5645553">
            <a:off x="4796758" y="3087804"/>
            <a:ext cx="1793457" cy="350503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7547" y="2466849"/>
            <a:ext cx="2293778" cy="186100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Pour la composante client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Représentation des parties prenantes</a:t>
            </a:r>
            <a:endParaRPr lang="fr-FR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4677310" y="4170005"/>
            <a:ext cx="2293778" cy="186100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Pour la composante effort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Leadership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Management</a:t>
            </a:r>
            <a:endParaRPr lang="fr-FR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798770" y="2600770"/>
            <a:ext cx="2293778" cy="186100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Pour la composante 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Analyse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Développement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Test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348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55455" y="290779"/>
            <a:ext cx="3138905" cy="190747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Niveau de competence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Niveau 1: </a:t>
            </a:r>
            <a:r>
              <a:rPr lang="en-US" b="1" dirty="0" smtClean="0"/>
              <a:t>Assister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Niveau 2: </a:t>
            </a:r>
            <a:r>
              <a:rPr lang="en-US" b="1" dirty="0" smtClean="0"/>
              <a:t>Appliquer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Niveau 3: </a:t>
            </a:r>
            <a:r>
              <a:rPr lang="en-US" b="1" dirty="0" smtClean="0"/>
              <a:t>Maîtriser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Niveau 4: </a:t>
            </a:r>
            <a:r>
              <a:rPr lang="en-US" b="1" dirty="0" smtClean="0"/>
              <a:t>Adapter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Niveau 5: Innover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</p:txBody>
      </p:sp>
      <p:sp>
        <p:nvSpPr>
          <p:cNvPr id="5" name="Right Arrow 4"/>
          <p:cNvSpPr/>
          <p:nvPr/>
        </p:nvSpPr>
        <p:spPr>
          <a:xfrm rot="10332001">
            <a:off x="2368363" y="1104429"/>
            <a:ext cx="1941396" cy="325261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1135999">
            <a:off x="6361105" y="627997"/>
            <a:ext cx="2416407" cy="265908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078953">
            <a:off x="3651294" y="1945417"/>
            <a:ext cx="813555" cy="296221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5853" y="531278"/>
            <a:ext cx="2473534" cy="546555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Niveau 1: Assister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Comprend et se conduit de manière </a:t>
            </a:r>
            <a:r>
              <a:rPr lang="fr-FR" b="1" dirty="0" smtClean="0"/>
              <a:t>professionnelle.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/>
              <a:t>Est </a:t>
            </a:r>
            <a:r>
              <a:rPr lang="fr-FR" b="1" dirty="0"/>
              <a:t>capable de répondre correctement aux questions de base dans son </a:t>
            </a:r>
            <a:r>
              <a:rPr lang="fr-FR" b="1" dirty="0" smtClean="0"/>
              <a:t>domaine.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/>
              <a:t>Est </a:t>
            </a:r>
            <a:r>
              <a:rPr lang="fr-FR" b="1" dirty="0"/>
              <a:t>capable d'effectuer la plupart des fonctions de base dans le </a:t>
            </a:r>
            <a:r>
              <a:rPr lang="fr-FR" b="1" dirty="0" smtClean="0"/>
              <a:t>domaine.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/>
              <a:t>Peut </a:t>
            </a:r>
            <a:r>
              <a:rPr lang="fr-FR" b="1" dirty="0"/>
              <a:t>suivre des instructions et effectuer des tâches de base.</a:t>
            </a:r>
            <a:endParaRPr lang="fr-FR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8979177" y="3559688"/>
            <a:ext cx="3410343" cy="326171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Niveau 4: Adapter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/>
              <a:t>Est capable de satisfaire des demandes et des exigences de travail </a:t>
            </a:r>
            <a:r>
              <a:rPr lang="fr-FR" sz="1400" b="1" dirty="0" smtClean="0"/>
              <a:t>complexes.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Est </a:t>
            </a:r>
            <a:r>
              <a:rPr lang="fr-FR" sz="1400" b="1" dirty="0"/>
              <a:t>capable de communiquer avec d'autres personnes travaillant à l'extérieur du </a:t>
            </a:r>
            <a:r>
              <a:rPr lang="fr-FR" sz="1400" b="1" dirty="0" smtClean="0"/>
              <a:t>domaine.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Peut </a:t>
            </a:r>
            <a:r>
              <a:rPr lang="fr-FR" sz="1400" b="1" dirty="0"/>
              <a:t>diriger et aider d'autres personnes travaillant dans le </a:t>
            </a:r>
            <a:r>
              <a:rPr lang="fr-FR" sz="1400" b="1" dirty="0" smtClean="0"/>
              <a:t>domaine.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Est </a:t>
            </a:r>
            <a:r>
              <a:rPr lang="fr-FR" sz="1400" b="1" dirty="0"/>
              <a:t>capable d'adapter sa façon de travailler pour bien travailler avec les autres, tant à l'intérieur qu'à l'extérieur de son domaine.</a:t>
            </a:r>
            <a:endParaRPr lang="fr-FR" sz="14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8949391" y="143981"/>
            <a:ext cx="3621300" cy="309393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Niveau 2: Appliquer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/>
              <a:t>Est capable de collaborer avec d'autres au sein de </a:t>
            </a:r>
            <a:r>
              <a:rPr lang="fr-FR" sz="1400" b="1" dirty="0" smtClean="0"/>
              <a:t>l'équipe.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Est </a:t>
            </a:r>
            <a:r>
              <a:rPr lang="fr-FR" sz="1400" b="1" dirty="0"/>
              <a:t>capable de répondre aux demandes courantes et d'effectuer des tâches </a:t>
            </a:r>
            <a:r>
              <a:rPr lang="fr-FR" sz="1400" b="1" dirty="0" smtClean="0"/>
              <a:t>simples.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Peut </a:t>
            </a:r>
            <a:r>
              <a:rPr lang="fr-FR" sz="1400" b="1" dirty="0"/>
              <a:t>relever des </a:t>
            </a:r>
            <a:r>
              <a:rPr lang="fr-FR" sz="1400" b="1" dirty="0" smtClean="0"/>
              <a:t>défis simples </a:t>
            </a:r>
            <a:r>
              <a:rPr lang="fr-FR" sz="1400" b="1" dirty="0"/>
              <a:t>avec </a:t>
            </a:r>
            <a:r>
              <a:rPr lang="fr-FR" sz="1400" b="1" dirty="0" smtClean="0"/>
              <a:t>confiance.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Peut </a:t>
            </a:r>
            <a:r>
              <a:rPr lang="fr-FR" sz="1400" b="1" dirty="0"/>
              <a:t>gérer des exigences de travail simples mais a besoin d'aide pour gérer toute complication ou </a:t>
            </a:r>
            <a:r>
              <a:rPr lang="fr-FR" sz="1400" b="1" dirty="0" smtClean="0"/>
              <a:t>difficulté.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Est </a:t>
            </a:r>
            <a:r>
              <a:rPr lang="fr-FR" sz="1400" b="1" dirty="0"/>
              <a:t>capable de raisonner sur le contexte et de tirer des conclusions sensées.</a:t>
            </a:r>
            <a:endParaRPr lang="fr-FR" sz="1400" b="1" dirty="0" smtClean="0"/>
          </a:p>
        </p:txBody>
      </p:sp>
      <p:sp>
        <p:nvSpPr>
          <p:cNvPr id="11" name="Right Arrow 10"/>
          <p:cNvSpPr/>
          <p:nvPr/>
        </p:nvSpPr>
        <p:spPr>
          <a:xfrm rot="2837353" flipV="1">
            <a:off x="5741045" y="2701482"/>
            <a:ext cx="3891140" cy="24403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5202903">
            <a:off x="5596179" y="2244024"/>
            <a:ext cx="636889" cy="343504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51283" y="2654285"/>
            <a:ext cx="2621798" cy="416711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Niveau 5: Innover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/>
              <a:t>Possède de nombreuses années d'expérience et est actuellement au courant de ce qui se passe dans le </a:t>
            </a:r>
            <a:r>
              <a:rPr lang="fr-FR" sz="1400" b="1" dirty="0" smtClean="0"/>
              <a:t>domaine.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Est </a:t>
            </a:r>
            <a:r>
              <a:rPr lang="fr-FR" sz="1400" b="1" dirty="0"/>
              <a:t>reconnu comme un expert par ses </a:t>
            </a:r>
            <a:r>
              <a:rPr lang="fr-FR" sz="1400" b="1" dirty="0" smtClean="0"/>
              <a:t>pairs.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Aide </a:t>
            </a:r>
            <a:r>
              <a:rPr lang="fr-FR" sz="1400" b="1" dirty="0"/>
              <a:t>les autres à travailler sur des problèmes </a:t>
            </a:r>
            <a:r>
              <a:rPr lang="fr-FR" sz="1400" b="1" dirty="0" smtClean="0"/>
              <a:t>complexes.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Sait </a:t>
            </a:r>
            <a:r>
              <a:rPr lang="fr-FR" sz="1400" b="1" dirty="0"/>
              <a:t>quand innover ou faire quelque chose de différent et quand suivre la procédure </a:t>
            </a:r>
            <a:r>
              <a:rPr lang="fr-FR" sz="1400" b="1" dirty="0" smtClean="0"/>
              <a:t>normale.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Développe </a:t>
            </a:r>
            <a:r>
              <a:rPr lang="fr-FR" sz="1400" b="1" dirty="0"/>
              <a:t>des solutions innovantes et efficaces aux défis actuels du domaine.</a:t>
            </a:r>
            <a:endParaRPr lang="fr-FR" sz="14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2749387" y="2555704"/>
            <a:ext cx="3201868" cy="4014061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Niveau 3: Maîtriser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Est </a:t>
            </a:r>
            <a:r>
              <a:rPr lang="fr-FR" sz="1400" b="1" dirty="0"/>
              <a:t>capable de satisfaire la plupart des demandes et exigences de </a:t>
            </a:r>
            <a:r>
              <a:rPr lang="fr-FR" sz="1400" b="1" dirty="0" smtClean="0"/>
              <a:t>travail.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Est </a:t>
            </a:r>
            <a:r>
              <a:rPr lang="fr-FR" sz="1400" b="1" dirty="0"/>
              <a:t>capable de parler la langue du domaine de compétence avec aisance et </a:t>
            </a:r>
            <a:r>
              <a:rPr lang="fr-FR" sz="1400" b="1" dirty="0" smtClean="0"/>
              <a:t>précision.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Est </a:t>
            </a:r>
            <a:r>
              <a:rPr lang="fr-FR" sz="1400" b="1" dirty="0"/>
              <a:t>capable de communiquer et d'expliquer son </a:t>
            </a:r>
            <a:r>
              <a:rPr lang="fr-FR" sz="1400" b="1" dirty="0" smtClean="0"/>
              <a:t>travail.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Est </a:t>
            </a:r>
            <a:r>
              <a:rPr lang="fr-FR" sz="1400" b="1" dirty="0"/>
              <a:t>capable de donner et de recevoir des commentaires </a:t>
            </a:r>
            <a:r>
              <a:rPr lang="fr-FR" sz="1400" b="1" dirty="0" smtClean="0"/>
              <a:t>constructifs.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Connaît </a:t>
            </a:r>
            <a:r>
              <a:rPr lang="fr-FR" sz="1400" b="1" dirty="0"/>
              <a:t>les limites de ses capacités et sait quand faire appel à des conseils </a:t>
            </a:r>
            <a:r>
              <a:rPr lang="fr-FR" sz="1400" b="1" dirty="0" smtClean="0"/>
              <a:t>d’experts.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 dirty="0" smtClean="0"/>
              <a:t>ravaille </a:t>
            </a:r>
            <a:r>
              <a:rPr lang="fr-FR" sz="1400" b="1" dirty="0"/>
              <a:t>à un niveau professionnel avec peu ou pas de conseils.</a:t>
            </a:r>
            <a:endParaRPr lang="fr-F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38147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3843" cy="3695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843" y="58902"/>
            <a:ext cx="6112198" cy="3636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2983"/>
            <a:ext cx="5903843" cy="3245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842" y="3754792"/>
            <a:ext cx="6288157" cy="31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0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241774" cy="3568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883"/>
            <a:ext cx="6241773" cy="3199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774" y="0"/>
            <a:ext cx="5789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2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418" y="-36429"/>
            <a:ext cx="1478027" cy="1637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760" y="439012"/>
            <a:ext cx="6724698" cy="859301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/>
          <a:lstStyle/>
          <a:p>
            <a:r>
              <a:rPr lang="en-US" b="1" dirty="0"/>
              <a:t>L’étymologie du mot projet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6982" y="1706462"/>
            <a:ext cx="2018771" cy="455908"/>
          </a:xfr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latin projicere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04043" y="1260107"/>
            <a:ext cx="1338649" cy="60830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jeter avant</a:t>
            </a:r>
          </a:p>
        </p:txBody>
      </p:sp>
      <p:sp>
        <p:nvSpPr>
          <p:cNvPr id="5" name="Right Arrow 4"/>
          <p:cNvSpPr/>
          <p:nvPr/>
        </p:nvSpPr>
        <p:spPr>
          <a:xfrm rot="6602386">
            <a:off x="10828410" y="870761"/>
            <a:ext cx="708074" cy="563418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6081" y="2384091"/>
            <a:ext cx="2115753" cy="738909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participe passé est projectum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580" y="3449175"/>
            <a:ext cx="2115753" cy="457085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préfixe pro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348162" y="3191162"/>
            <a:ext cx="849745" cy="563418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01505" y="2753545"/>
            <a:ext cx="1921164" cy="805931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qui précède dans le temps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529455" y="4329165"/>
            <a:ext cx="1662545" cy="236138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Date importantes</a:t>
            </a:r>
            <a:endParaRPr lang="en-US" sz="2000" b="1" dirty="0"/>
          </a:p>
          <a:p>
            <a:pPr algn="ctr"/>
            <a:endParaRPr lang="en-US" sz="20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smtClean="0"/>
              <a:t>1470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smtClean="0"/>
              <a:t>1529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smtClean="0"/>
              <a:t>1763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smtClean="0"/>
              <a:t>1789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1950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5834" y="3877299"/>
            <a:ext cx="1338649" cy="60830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Projet</a:t>
            </a:r>
            <a:endParaRPr lang="en-US" sz="2800" b="1" dirty="0"/>
          </a:p>
        </p:txBody>
      </p:sp>
      <p:sp>
        <p:nvSpPr>
          <p:cNvPr id="12" name="Right Arrow 11"/>
          <p:cNvSpPr/>
          <p:nvPr/>
        </p:nvSpPr>
        <p:spPr>
          <a:xfrm rot="17611288">
            <a:off x="6939032" y="2839701"/>
            <a:ext cx="1486458" cy="433666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30982" y="1569575"/>
            <a:ext cx="1921164" cy="876311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intention de faire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56555" y="1589631"/>
            <a:ext cx="1656679" cy="60830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un travail préparatoire</a:t>
            </a:r>
          </a:p>
        </p:txBody>
      </p:sp>
      <p:sp>
        <p:nvSpPr>
          <p:cNvPr id="15" name="Right Arrow 14"/>
          <p:cNvSpPr/>
          <p:nvPr/>
        </p:nvSpPr>
        <p:spPr>
          <a:xfrm rot="421884">
            <a:off x="8159189" y="3826531"/>
            <a:ext cx="732732" cy="502763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042703" y="203776"/>
            <a:ext cx="2149297" cy="60830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Avant- Projet</a:t>
            </a:r>
            <a:endParaRPr lang="en-US" sz="2800" b="1" dirty="0"/>
          </a:p>
        </p:txBody>
      </p:sp>
      <p:sp>
        <p:nvSpPr>
          <p:cNvPr id="17" name="Right Arrow 16"/>
          <p:cNvSpPr/>
          <p:nvPr/>
        </p:nvSpPr>
        <p:spPr>
          <a:xfrm>
            <a:off x="2115753" y="1581606"/>
            <a:ext cx="988290" cy="563418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607964" y="1492858"/>
            <a:ext cx="1662545" cy="236138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Études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Dessins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Esquisses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Embauches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Épures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 smtClean="0"/>
              <a:t>schémas</a:t>
            </a:r>
            <a:endParaRPr lang="en-US" sz="2000" b="1" dirty="0"/>
          </a:p>
        </p:txBody>
      </p:sp>
      <p:sp>
        <p:nvSpPr>
          <p:cNvPr id="19" name="Right Arrow 18"/>
          <p:cNvSpPr/>
          <p:nvPr/>
        </p:nvSpPr>
        <p:spPr>
          <a:xfrm rot="3112474">
            <a:off x="7941578" y="4563538"/>
            <a:ext cx="812334" cy="502763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72189" y="5847144"/>
            <a:ext cx="5038750" cy="876311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associe des moyens nécessaires à sa réalisation</a:t>
            </a:r>
            <a:endParaRPr lang="en-US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4422656" y="3851928"/>
            <a:ext cx="1656679" cy="60830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a un début et une fin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8581389" y="2332532"/>
            <a:ext cx="1656679" cy="60830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est une découverte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22669" y="4981713"/>
            <a:ext cx="1314995" cy="428988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est unique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564795" y="4743441"/>
            <a:ext cx="1314995" cy="428988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est temporaire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75584" y="3438778"/>
            <a:ext cx="1656679" cy="806718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a un budget prédéterminé à respecter</a:t>
            </a:r>
            <a:endParaRPr lang="en-US" b="1" dirty="0"/>
          </a:p>
        </p:txBody>
      </p:sp>
      <p:sp>
        <p:nvSpPr>
          <p:cNvPr id="26" name="Right Arrow 25"/>
          <p:cNvSpPr/>
          <p:nvPr/>
        </p:nvSpPr>
        <p:spPr>
          <a:xfrm rot="16469897">
            <a:off x="6220165" y="2931481"/>
            <a:ext cx="1486458" cy="433666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847150">
            <a:off x="7708612" y="3019821"/>
            <a:ext cx="1249706" cy="433666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945854">
            <a:off x="6987933" y="4893560"/>
            <a:ext cx="1148113" cy="502763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9011757">
            <a:off x="6245206" y="4638026"/>
            <a:ext cx="732732" cy="502763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2366806">
            <a:off x="6044258" y="3977733"/>
            <a:ext cx="732732" cy="502763"/>
          </a:xfrm>
          <a:prstGeom prst="rightArrow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-35760" y="4293196"/>
            <a:ext cx="4254230" cy="236138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Types de </a:t>
            </a:r>
            <a:r>
              <a:rPr lang="en-US" b="1" dirty="0" smtClean="0"/>
              <a:t>projets</a:t>
            </a:r>
            <a:endParaRPr lang="en-US" sz="1600" b="1" dirty="0" smtClean="0"/>
          </a:p>
          <a:p>
            <a:endParaRPr lang="en-US" sz="1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b="1" dirty="0"/>
              <a:t>Projet </a:t>
            </a:r>
            <a:r>
              <a:rPr lang="en-US" sz="1400" b="1" dirty="0" smtClean="0"/>
              <a:t>administrative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b="1" dirty="0"/>
              <a:t>Projet de </a:t>
            </a:r>
            <a:r>
              <a:rPr lang="en-US" sz="1400" b="1" dirty="0" smtClean="0"/>
              <a:t>construction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b="1" dirty="0"/>
              <a:t>Projet développement informatique </a:t>
            </a:r>
            <a:endParaRPr lang="en-US" sz="14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400" b="1" dirty="0"/>
              <a:t>Projet d’équipement ou de matériel roulant </a:t>
            </a:r>
            <a:endParaRPr lang="fr-FR" sz="14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400" b="1" dirty="0"/>
              <a:t>Projet relatif à l’organisation d’un événement </a:t>
            </a:r>
            <a:endParaRPr lang="fr-FR" sz="14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b="1" dirty="0"/>
              <a:t>Projet d’entretien  </a:t>
            </a:r>
            <a:endParaRPr lang="en-US" sz="14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b="1" dirty="0"/>
              <a:t>Développement d’un nouveau </a:t>
            </a:r>
            <a:r>
              <a:rPr lang="en-US" sz="1400" b="1" dirty="0" smtClean="0"/>
              <a:t>produit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b="1" dirty="0"/>
              <a:t>Projet de </a:t>
            </a:r>
            <a:r>
              <a:rPr lang="en-US" sz="1400" b="1" dirty="0" smtClean="0"/>
              <a:t>recherche</a:t>
            </a:r>
          </a:p>
          <a:p>
            <a:endParaRPr lang="fr-FR" sz="1400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02468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87605" y="3665124"/>
            <a:ext cx="2923518" cy="294811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Types de </a:t>
            </a:r>
            <a:r>
              <a:rPr lang="en-US" b="1" dirty="0" smtClean="0"/>
              <a:t>projets </a:t>
            </a:r>
            <a:r>
              <a:rPr lang="en-US" b="1" dirty="0"/>
              <a:t>aspect tangible et </a:t>
            </a:r>
            <a:r>
              <a:rPr lang="en-US" b="1" dirty="0" smtClean="0"/>
              <a:t>intangible</a:t>
            </a:r>
          </a:p>
          <a:p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Les projets dits « DURS » (Hard Projects</a:t>
            </a:r>
            <a:r>
              <a:rPr lang="fr-FR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Les projets dits « MOUS » (Soft Projects</a:t>
            </a:r>
            <a:r>
              <a:rPr lang="fr-FR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Les projets mixtes (Hard and Soft Projects)</a:t>
            </a:r>
          </a:p>
          <a:p>
            <a:endParaRPr lang="fr-FR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8" y="3908639"/>
            <a:ext cx="4178515" cy="2883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773" y="3908639"/>
            <a:ext cx="4991357" cy="2883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5600"/>
            <a:ext cx="6945746" cy="3783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709" y="438388"/>
            <a:ext cx="4979518" cy="275739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659419" y="1598800"/>
            <a:ext cx="822036" cy="479924"/>
          </a:xfrm>
          <a:prstGeom prst="rightArrow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0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90880" cy="3592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08" y="56498"/>
            <a:ext cx="6219592" cy="350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82" y="4276435"/>
            <a:ext cx="6456218" cy="258156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3935436">
            <a:off x="7256739" y="3346264"/>
            <a:ext cx="1571116" cy="479924"/>
          </a:xfrm>
          <a:prstGeom prst="rightArrow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65236"/>
            <a:ext cx="5735782" cy="32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586" y="3689759"/>
            <a:ext cx="2224104" cy="203371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5 </a:t>
            </a:r>
            <a:r>
              <a:rPr lang="en-US" b="1" dirty="0"/>
              <a:t>aspects d’un </a:t>
            </a:r>
            <a:r>
              <a:rPr lang="en-US" b="1" dirty="0" smtClean="0"/>
              <a:t>projet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Fonctionnel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Technique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Organisationnel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Délais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Coûts</a:t>
            </a:r>
            <a:endParaRPr lang="en-US" b="1" dirty="0" smtClean="0"/>
          </a:p>
          <a:p>
            <a:r>
              <a:rPr lang="en-US" b="1" dirty="0" smtClean="0"/>
              <a:t> </a:t>
            </a:r>
            <a:endParaRPr lang="en-US" b="1" dirty="0"/>
          </a:p>
          <a:p>
            <a:endParaRPr lang="fr-FR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200927" y="3144163"/>
            <a:ext cx="2224104" cy="203371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5 </a:t>
            </a:r>
            <a:r>
              <a:rPr lang="en-US" b="1" dirty="0"/>
              <a:t>aspects d’un </a:t>
            </a:r>
            <a:r>
              <a:rPr lang="en-US" b="1" dirty="0" smtClean="0"/>
              <a:t>projet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Le QUOI ? 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Le COMMENT </a:t>
            </a:r>
            <a:r>
              <a:rPr lang="en-US" b="1" dirty="0" smtClean="0"/>
              <a:t>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Le QUI </a:t>
            </a:r>
            <a:r>
              <a:rPr lang="en-US" b="1" dirty="0" smtClean="0"/>
              <a:t>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Le QUAND ? 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Le COMBIEN ? </a:t>
            </a:r>
          </a:p>
          <a:p>
            <a:endParaRPr lang="fr-FR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b="1" dirty="0" smtClean="0"/>
          </a:p>
        </p:txBody>
      </p:sp>
      <p:sp>
        <p:nvSpPr>
          <p:cNvPr id="7" name="Right Arrow 6"/>
          <p:cNvSpPr/>
          <p:nvPr/>
        </p:nvSpPr>
        <p:spPr>
          <a:xfrm>
            <a:off x="2417167" y="4166318"/>
            <a:ext cx="701964" cy="44334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5031" y="4368977"/>
            <a:ext cx="1908501" cy="134840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3 types de projet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Ouvrage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Produit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Évènement</a:t>
            </a:r>
          </a:p>
          <a:p>
            <a:endParaRPr lang="fr-FR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127710" y="521123"/>
            <a:ext cx="4390035" cy="604131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smtClean="0"/>
              <a:t>Définitions</a:t>
            </a:r>
          </a:p>
          <a:p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Maîtrise </a:t>
            </a:r>
            <a:r>
              <a:rPr lang="en-US" sz="2800" b="1" dirty="0" smtClean="0"/>
              <a:t>d’ouvrage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Maîtrise </a:t>
            </a:r>
            <a:r>
              <a:rPr lang="en-US" sz="2800" b="1" dirty="0" smtClean="0"/>
              <a:t>d’œuvre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Ressources </a:t>
            </a:r>
            <a:r>
              <a:rPr lang="en-US" sz="2800" b="1" dirty="0" smtClean="0"/>
              <a:t>humaines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Ressources </a:t>
            </a:r>
            <a:r>
              <a:rPr lang="en-US" sz="2800" b="1" dirty="0" smtClean="0"/>
              <a:t>matérielles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smtClean="0"/>
              <a:t>Effort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Cahier des </a:t>
            </a:r>
            <a:r>
              <a:rPr lang="en-US" sz="2800" b="1" dirty="0" smtClean="0"/>
              <a:t>charges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Durée ou </a:t>
            </a:r>
            <a:r>
              <a:rPr lang="en-US" sz="2800" b="1" dirty="0" smtClean="0"/>
              <a:t>délai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Tâche / </a:t>
            </a:r>
            <a:r>
              <a:rPr lang="en-US" sz="2800" b="1" dirty="0" smtClean="0"/>
              <a:t>Activité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smtClean="0"/>
              <a:t>Contraintes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smtClean="0"/>
              <a:t>Préférences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 smtClean="0"/>
              <a:t>Livrable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/>
              <a:t>Jalon</a:t>
            </a:r>
            <a:endParaRPr lang="en-US" sz="2800" b="1" dirty="0" smtClean="0"/>
          </a:p>
          <a:p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800" b="1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1" y="1676745"/>
            <a:ext cx="6715379" cy="9279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" y="6031345"/>
            <a:ext cx="6819097" cy="82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038" y="466270"/>
            <a:ext cx="3138905" cy="163038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Composantes d’un </a:t>
            </a:r>
            <a:r>
              <a:rPr lang="en-US" sz="2000" b="1" dirty="0" smtClean="0"/>
              <a:t>projet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Client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L’effort</a:t>
            </a:r>
            <a:endParaRPr lang="fr-FR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469744" y="258225"/>
            <a:ext cx="2293778" cy="130249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Composantes </a:t>
            </a:r>
            <a:r>
              <a:rPr lang="en-US" sz="2000" b="1" dirty="0" smtClean="0"/>
              <a:t>du client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2 elements </a:t>
            </a:r>
            <a:r>
              <a:rPr lang="en-US" b="1" dirty="0"/>
              <a:t>clés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4 </a:t>
            </a:r>
            <a:r>
              <a:rPr lang="en-US" b="1" dirty="0"/>
              <a:t>activités</a:t>
            </a:r>
            <a:endParaRPr lang="fr-FR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b="1" dirty="0" smtClean="0"/>
          </a:p>
        </p:txBody>
      </p:sp>
      <p:sp>
        <p:nvSpPr>
          <p:cNvPr id="7" name="Right Arrow 6"/>
          <p:cNvSpPr/>
          <p:nvPr/>
        </p:nvSpPr>
        <p:spPr>
          <a:xfrm rot="10301429">
            <a:off x="2084859" y="3350539"/>
            <a:ext cx="1793457" cy="350503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1418912">
            <a:off x="1102588" y="946024"/>
            <a:ext cx="2652832" cy="201270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20125" y="258225"/>
            <a:ext cx="2293778" cy="130249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2 elements clés</a:t>
            </a:r>
          </a:p>
          <a:p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Parties </a:t>
            </a:r>
            <a:r>
              <a:rPr lang="en-US" b="1" dirty="0" smtClean="0"/>
              <a:t>prenantes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Opportunité</a:t>
            </a:r>
            <a:endParaRPr lang="fr-FR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b="1" dirty="0" smtClean="0"/>
          </a:p>
        </p:txBody>
      </p:sp>
      <p:sp>
        <p:nvSpPr>
          <p:cNvPr id="10" name="Right Arrow 9"/>
          <p:cNvSpPr/>
          <p:nvPr/>
        </p:nvSpPr>
        <p:spPr>
          <a:xfrm rot="5400000">
            <a:off x="4125945" y="2017758"/>
            <a:ext cx="646037" cy="157796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26347" y="2419675"/>
            <a:ext cx="2293778" cy="254511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4 </a:t>
            </a:r>
            <a:r>
              <a:rPr lang="en-US" sz="2000" b="1" dirty="0"/>
              <a:t>activités</a:t>
            </a:r>
            <a:endParaRPr lang="fr-FR" sz="2000" b="1" dirty="0" smtClean="0"/>
          </a:p>
          <a:p>
            <a:endParaRPr lang="fr-F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Besoins des parties </a:t>
            </a:r>
            <a:r>
              <a:rPr lang="en-US" b="1" dirty="0" smtClean="0"/>
              <a:t>prenantes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Satisfaction </a:t>
            </a:r>
            <a:r>
              <a:rPr lang="en-US" b="1" dirty="0"/>
              <a:t>des parties </a:t>
            </a:r>
            <a:r>
              <a:rPr lang="en-US" b="1" dirty="0" smtClean="0"/>
              <a:t>prenantes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exploration des </a:t>
            </a:r>
            <a:r>
              <a:rPr lang="en-US" b="1" dirty="0" smtClean="0"/>
              <a:t>possibilités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usage </a:t>
            </a:r>
            <a:r>
              <a:rPr lang="en-US" b="1" dirty="0"/>
              <a:t>du système</a:t>
            </a:r>
            <a:endParaRPr lang="fr-FR" b="1" dirty="0" smtClean="0"/>
          </a:p>
        </p:txBody>
      </p:sp>
      <p:sp>
        <p:nvSpPr>
          <p:cNvPr id="12" name="Right Arrow 11"/>
          <p:cNvSpPr/>
          <p:nvPr/>
        </p:nvSpPr>
        <p:spPr>
          <a:xfrm rot="853998">
            <a:off x="5354925" y="997677"/>
            <a:ext cx="955837" cy="19549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1180" y="2714756"/>
            <a:ext cx="2293778" cy="186100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Besoins des parties </a:t>
            </a:r>
            <a:r>
              <a:rPr lang="en-US" sz="2000" b="1" dirty="0" smtClean="0"/>
              <a:t>prenantes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Identification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Collaboration</a:t>
            </a:r>
            <a:endParaRPr lang="fr-FR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687809" y="4692971"/>
            <a:ext cx="2293778" cy="186100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Satisfaction des parties prenantes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/>
              <a:t>Acceptation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/>
              <a:t>traitement </a:t>
            </a:r>
            <a:r>
              <a:rPr lang="fr-FR" b="1" dirty="0"/>
              <a:t>avec succès</a:t>
            </a:r>
            <a:endParaRPr lang="fr-FR" b="1" dirty="0" smtClean="0"/>
          </a:p>
        </p:txBody>
      </p:sp>
      <p:sp>
        <p:nvSpPr>
          <p:cNvPr id="15" name="Right Arrow 14"/>
          <p:cNvSpPr/>
          <p:nvPr/>
        </p:nvSpPr>
        <p:spPr>
          <a:xfrm rot="8753804">
            <a:off x="2521125" y="4273868"/>
            <a:ext cx="1793457" cy="350503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0599741">
            <a:off x="5814139" y="3464584"/>
            <a:ext cx="3005395" cy="45529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441675" y="1687327"/>
            <a:ext cx="2293778" cy="233200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exploration des possibilités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analyse de l'opportunité à </a:t>
            </a:r>
            <a:r>
              <a:rPr lang="fr-FR" b="1" dirty="0" smtClean="0"/>
              <a:t>saisir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/>
              <a:t>identification </a:t>
            </a:r>
            <a:r>
              <a:rPr lang="fr-FR" b="1" dirty="0"/>
              <a:t>des parties prenantes</a:t>
            </a:r>
            <a:endParaRPr lang="fr-FR" b="1" dirty="0" smtClean="0"/>
          </a:p>
        </p:txBody>
      </p:sp>
      <p:sp>
        <p:nvSpPr>
          <p:cNvPr id="18" name="Right Arrow 17"/>
          <p:cNvSpPr/>
          <p:nvPr/>
        </p:nvSpPr>
        <p:spPr>
          <a:xfrm rot="1738441">
            <a:off x="5842295" y="5207141"/>
            <a:ext cx="2201753" cy="305343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69397" y="4236757"/>
            <a:ext cx="2667694" cy="2332002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usage du système</a:t>
            </a:r>
            <a:endParaRPr lang="fr-F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observation du système, dans un environnement </a:t>
            </a:r>
            <a:r>
              <a:rPr lang="fr-FR" b="1" dirty="0" smtClean="0"/>
              <a:t>réel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/>
              <a:t>bénéfices </a:t>
            </a:r>
            <a:r>
              <a:rPr lang="fr-FR" b="1" dirty="0"/>
              <a:t>du système pour les parties prenant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78559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18" y="0"/>
            <a:ext cx="7407564" cy="3389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5854"/>
            <a:ext cx="7204364" cy="35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8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038" y="466270"/>
            <a:ext cx="3138905" cy="163038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Composantes d’un </a:t>
            </a:r>
            <a:r>
              <a:rPr lang="en-US" sz="2000" b="1" dirty="0" smtClean="0"/>
              <a:t>projet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Client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Solution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L’effort</a:t>
            </a:r>
            <a:endParaRPr lang="fr-FR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469744" y="258225"/>
            <a:ext cx="2293778" cy="130249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Composantes </a:t>
            </a:r>
            <a:r>
              <a:rPr lang="en-US" sz="2000" b="1" dirty="0" smtClean="0"/>
              <a:t>solution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2 elements </a:t>
            </a:r>
            <a:r>
              <a:rPr lang="en-US" b="1" dirty="0"/>
              <a:t>clés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6 activités</a:t>
            </a:r>
            <a:endParaRPr lang="fr-FR" b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b="1" dirty="0" smtClean="0"/>
          </a:p>
        </p:txBody>
      </p:sp>
      <p:sp>
        <p:nvSpPr>
          <p:cNvPr id="6" name="Right Arrow 5"/>
          <p:cNvSpPr/>
          <p:nvPr/>
        </p:nvSpPr>
        <p:spPr>
          <a:xfrm rot="21418912">
            <a:off x="1278079" y="1180828"/>
            <a:ext cx="2652832" cy="201270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20125" y="258225"/>
            <a:ext cx="2293778" cy="130249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2 elements clés</a:t>
            </a:r>
          </a:p>
          <a:p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Exigences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Système logiciel</a:t>
            </a:r>
            <a:endParaRPr lang="fr-FR" b="1" dirty="0" smtClean="0"/>
          </a:p>
        </p:txBody>
      </p:sp>
      <p:sp>
        <p:nvSpPr>
          <p:cNvPr id="8" name="Right Arrow 7"/>
          <p:cNvSpPr/>
          <p:nvPr/>
        </p:nvSpPr>
        <p:spPr>
          <a:xfrm rot="853998">
            <a:off x="5354925" y="997677"/>
            <a:ext cx="955837" cy="19549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4125945" y="2017758"/>
            <a:ext cx="646037" cy="157796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26346" y="2419675"/>
            <a:ext cx="3224199" cy="254511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6</a:t>
            </a:r>
            <a:r>
              <a:rPr lang="en-US" sz="2000" b="1" dirty="0" smtClean="0"/>
              <a:t> </a:t>
            </a:r>
            <a:r>
              <a:rPr lang="en-US" sz="2000" b="1" dirty="0"/>
              <a:t>activités</a:t>
            </a:r>
            <a:endParaRPr lang="fr-FR" sz="2000" b="1" dirty="0" smtClean="0"/>
          </a:p>
          <a:p>
            <a:endParaRPr lang="fr-F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Comprendre les </a:t>
            </a:r>
            <a:r>
              <a:rPr lang="en-US" b="1" dirty="0" smtClean="0"/>
              <a:t>exigences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Structure du </a:t>
            </a:r>
            <a:r>
              <a:rPr lang="en-US" b="1" dirty="0" smtClean="0"/>
              <a:t>système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Implémentation du </a:t>
            </a:r>
            <a:r>
              <a:rPr lang="en-US" b="1" dirty="0" smtClean="0"/>
              <a:t>système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Test du </a:t>
            </a:r>
            <a:r>
              <a:rPr lang="en-US" b="1" dirty="0" smtClean="0"/>
              <a:t>système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Déploiement du </a:t>
            </a:r>
            <a:r>
              <a:rPr lang="en-US" b="1" dirty="0" smtClean="0"/>
              <a:t>système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Exploitation du système</a:t>
            </a:r>
            <a:endParaRPr lang="fr-FR" b="1" dirty="0" smtClean="0"/>
          </a:p>
        </p:txBody>
      </p:sp>
      <p:sp>
        <p:nvSpPr>
          <p:cNvPr id="11" name="Right Arrow 10"/>
          <p:cNvSpPr/>
          <p:nvPr/>
        </p:nvSpPr>
        <p:spPr>
          <a:xfrm rot="10301429">
            <a:off x="2398896" y="3819988"/>
            <a:ext cx="1793457" cy="350503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368902">
            <a:off x="6724025" y="3780796"/>
            <a:ext cx="2171686" cy="428883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827" y="4337091"/>
            <a:ext cx="2293778" cy="186100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Structure du système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Conception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Architecture</a:t>
            </a:r>
            <a:endParaRPr lang="fr-FR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9117691" y="3870654"/>
            <a:ext cx="2293778" cy="1861006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Implémentation du </a:t>
            </a:r>
            <a:r>
              <a:rPr lang="en-US" sz="2000" b="1" dirty="0" smtClean="0"/>
              <a:t>système</a:t>
            </a:r>
          </a:p>
          <a:p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/>
              <a:t>Correction de </a:t>
            </a:r>
            <a:r>
              <a:rPr lang="fr-FR" b="1" dirty="0" smtClean="0"/>
              <a:t>bogues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b="1" dirty="0" smtClean="0"/>
              <a:t>Tests </a:t>
            </a:r>
            <a:r>
              <a:rPr lang="fr-FR" b="1" dirty="0"/>
              <a:t>unitaires</a:t>
            </a:r>
            <a:endParaRPr lang="fr-FR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6320125" y="258226"/>
            <a:ext cx="2293778" cy="130249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2 elements clés</a:t>
            </a:r>
          </a:p>
          <a:p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Exigences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Système logiciel</a:t>
            </a:r>
            <a:endParaRPr lang="fr-FR" b="1" dirty="0" smtClean="0"/>
          </a:p>
        </p:txBody>
      </p:sp>
      <p:sp>
        <p:nvSpPr>
          <p:cNvPr id="16" name="Right Arrow 15"/>
          <p:cNvSpPr/>
          <p:nvPr/>
        </p:nvSpPr>
        <p:spPr>
          <a:xfrm rot="853998">
            <a:off x="5354925" y="997678"/>
            <a:ext cx="955837" cy="195495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4125945" y="2017759"/>
            <a:ext cx="646037" cy="157796"/>
          </a:xfrm>
          <a:prstGeom prst="rightArrow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2007" cy="3930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36" y="3085906"/>
            <a:ext cx="6289964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3772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177</TotalTime>
  <Words>761</Words>
  <Application>Microsoft Office PowerPoint</Application>
  <PresentationFormat>Widescreen</PresentationFormat>
  <Paragraphs>227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Tw Cen MT</vt:lpstr>
      <vt:lpstr>Wingdings</vt:lpstr>
      <vt:lpstr>Droplet</vt:lpstr>
      <vt:lpstr>Gestion de projet informatique</vt:lpstr>
      <vt:lpstr>L’étymologie du mot projet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Luckens Jean</dc:creator>
  <cp:lastModifiedBy>Luckens Jean</cp:lastModifiedBy>
  <cp:revision>32</cp:revision>
  <dcterms:created xsi:type="dcterms:W3CDTF">2025-03-23T04:57:05Z</dcterms:created>
  <dcterms:modified xsi:type="dcterms:W3CDTF">2025-03-24T00:14:09Z</dcterms:modified>
</cp:coreProperties>
</file>